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22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18288000" cy="10287000"/>
  <p:notesSz cx="6858000" cy="9144000"/>
  <p:embeddedFontLst>
    <p:embeddedFont>
      <p:font typeface="Bobby Jones" charset="1" panose="00000000000000000000"/>
      <p:regular r:id="rId19"/>
    </p:embeddedFont>
    <p:embeddedFont>
      <p:font typeface="Livvic" charset="1" panose="00000000000000000000"/>
      <p:regular r:id="rId20"/>
    </p:embeddedFont>
    <p:embeddedFont>
      <p:font typeface="Livvic Bold" charset="1" panose="00000000000000000000"/>
      <p:regular r:id="rId21"/>
    </p:embeddedFont>
    <p:embeddedFont>
      <p:font typeface="Livvic Bold Italics" charset="1" panose="0000000000000000000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notesMasters/notesMaster1.xml" Type="http://schemas.openxmlformats.org/officeDocument/2006/relationships/notesMaster"/><Relationship Id="rId23" Target="theme/theme2.xml" Type="http://schemas.openxmlformats.org/officeDocument/2006/relationships/theme"/><Relationship Id="rId24" Target="notesSlides/notesSlide1.xml" Type="http://schemas.openxmlformats.org/officeDocument/2006/relationships/notesSlide"/><Relationship Id="rId25" Target="notesSlides/notesSlide2.xml" Type="http://schemas.openxmlformats.org/officeDocument/2006/relationships/notesSlide"/><Relationship Id="rId26" Target="fonts/font26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https://www.youtube.com/watch?v=0oqxdt02m7E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https://www.youtube.com/watch?v=0oqxdt02m7E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Relationship Id="rId3" Target="../media/image14.png" Type="http://schemas.openxmlformats.org/officeDocument/2006/relationships/image"/><Relationship Id="rId4" Target="../media/image15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5.jpeg" Type="http://schemas.openxmlformats.org/officeDocument/2006/relationships/image"/><Relationship Id="rId4" Target="../media/image6.jpeg" Type="http://schemas.openxmlformats.org/officeDocument/2006/relationships/image"/><Relationship Id="rId5" Target="https://www.youtube.com/watch?v=0oqxdt02m7E" TargetMode="External" Type="http://schemas.openxmlformats.org/officeDocument/2006/relationships/video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7.jpeg" Type="http://schemas.openxmlformats.org/officeDocument/2006/relationships/image"/><Relationship Id="rId4" Target="../media/image6.jpeg" Type="http://schemas.openxmlformats.org/officeDocument/2006/relationships/image"/><Relationship Id="rId5" Target="https://www.youtube.com/watch?v=0oqxdt02m7E" TargetMode="External" Type="http://schemas.openxmlformats.org/officeDocument/2006/relationships/video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444" r="0" b="-6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362609" y="2755510"/>
            <a:ext cx="19034342" cy="5451932"/>
            <a:chOff x="0" y="0"/>
            <a:chExt cx="5013160" cy="14359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013160" cy="1435900"/>
            </a:xfrm>
            <a:custGeom>
              <a:avLst/>
              <a:gdLst/>
              <a:ahLst/>
              <a:cxnLst/>
              <a:rect r="r" b="b" t="t" l="l"/>
              <a:pathLst>
                <a:path h="1435900" w="5013160">
                  <a:moveTo>
                    <a:pt x="0" y="0"/>
                  </a:moveTo>
                  <a:lnTo>
                    <a:pt x="5013160" y="0"/>
                  </a:lnTo>
                  <a:lnTo>
                    <a:pt x="5013160" y="1435900"/>
                  </a:lnTo>
                  <a:lnTo>
                    <a:pt x="0" y="1435900"/>
                  </a:lnTo>
                  <a:close/>
                </a:path>
              </a:pathLst>
            </a:custGeom>
            <a:solidFill>
              <a:srgbClr val="613424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5013160" cy="14740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8073387" y="-1865256"/>
            <a:ext cx="14017511" cy="14017511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13424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8523963" y="-1414680"/>
            <a:ext cx="13116359" cy="13116359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98160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8922859" y="-1015759"/>
            <a:ext cx="12318567" cy="12318517"/>
            <a:chOff x="0" y="0"/>
            <a:chExt cx="6350000" cy="634997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70783" t="0" r="-6993" b="0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1035907" y="2830029"/>
            <a:ext cx="6731189" cy="1945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608"/>
              </a:lnSpc>
              <a:spcBef>
                <a:spcPct val="0"/>
              </a:spcBef>
            </a:pPr>
            <a:r>
              <a:rPr lang="en-US" sz="11148">
                <a:solidFill>
                  <a:srgbClr val="FFFFFF"/>
                </a:solidFill>
                <a:latin typeface="Bobby Jones"/>
                <a:ea typeface="Bobby Jones"/>
                <a:cs typeface="Bobby Jones"/>
                <a:sym typeface="Bobby Jones"/>
              </a:rPr>
              <a:t>THE LION’S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35907" y="4296345"/>
            <a:ext cx="6731189" cy="1945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608"/>
              </a:lnSpc>
              <a:spcBef>
                <a:spcPct val="0"/>
              </a:spcBef>
            </a:pPr>
            <a:r>
              <a:rPr lang="en-US" sz="11148">
                <a:solidFill>
                  <a:srgbClr val="FFFFFF"/>
                </a:solidFill>
                <a:latin typeface="Bobby Jones"/>
                <a:ea typeface="Bobby Jones"/>
                <a:cs typeface="Bobby Jones"/>
                <a:sym typeface="Bobby Jones"/>
              </a:rPr>
              <a:t>ROAR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35907" y="6185813"/>
            <a:ext cx="6731189" cy="5140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19"/>
              </a:lnSpc>
              <a:spcBef>
                <a:spcPct val="0"/>
              </a:spcBef>
            </a:pPr>
            <a:r>
              <a:rPr lang="en-US" sz="3013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This week’s topic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362609" y="-244027"/>
            <a:ext cx="9506609" cy="11134153"/>
            <a:chOff x="0" y="0"/>
            <a:chExt cx="2503798" cy="293245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03798" cy="2932452"/>
            </a:xfrm>
            <a:custGeom>
              <a:avLst/>
              <a:gdLst/>
              <a:ahLst/>
              <a:cxnLst/>
              <a:rect r="r" b="b" t="t" l="l"/>
              <a:pathLst>
                <a:path h="2932452" w="2503798">
                  <a:moveTo>
                    <a:pt x="0" y="0"/>
                  </a:moveTo>
                  <a:lnTo>
                    <a:pt x="2503798" y="0"/>
                  </a:lnTo>
                  <a:lnTo>
                    <a:pt x="2503798" y="2932452"/>
                  </a:lnTo>
                  <a:lnTo>
                    <a:pt x="0" y="2932452"/>
                  </a:lnTo>
                  <a:close/>
                </a:path>
              </a:pathLst>
            </a:custGeom>
            <a:solidFill>
              <a:srgbClr val="613424">
                <a:alpha val="89804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2503798" cy="29705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880318" y="4470122"/>
            <a:ext cx="7020754" cy="25180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058"/>
              </a:lnSpc>
              <a:spcBef>
                <a:spcPct val="0"/>
              </a:spcBef>
            </a:pPr>
            <a:r>
              <a:rPr lang="en-US" sz="3612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Why do you think some animals make sounds only in certain situations (like danger or mating season)?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362609" y="-244027"/>
            <a:ext cx="9506609" cy="11134153"/>
            <a:chOff x="0" y="0"/>
            <a:chExt cx="2503798" cy="293245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03798" cy="2932452"/>
            </a:xfrm>
            <a:custGeom>
              <a:avLst/>
              <a:gdLst/>
              <a:ahLst/>
              <a:cxnLst/>
              <a:rect r="r" b="b" t="t" l="l"/>
              <a:pathLst>
                <a:path h="2932452" w="2503798">
                  <a:moveTo>
                    <a:pt x="0" y="0"/>
                  </a:moveTo>
                  <a:lnTo>
                    <a:pt x="2503798" y="0"/>
                  </a:lnTo>
                  <a:lnTo>
                    <a:pt x="2503798" y="2932452"/>
                  </a:lnTo>
                  <a:lnTo>
                    <a:pt x="0" y="2932452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2503798" cy="29705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028700" y="3407593"/>
            <a:ext cx="7020754" cy="27581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78"/>
              </a:lnSpc>
            </a:pPr>
            <a:r>
              <a:rPr lang="en-US" sz="3912">
                <a:solidFill>
                  <a:srgbClr val="613424"/>
                </a:solidFill>
                <a:latin typeface="Livvic"/>
                <a:ea typeface="Livvic"/>
                <a:cs typeface="Livvic"/>
                <a:sym typeface="Livvic"/>
              </a:rPr>
              <a:t>Why do you think lions are the only cats that live in prides while other big cats like tigers are solitary?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362609" y="-244027"/>
            <a:ext cx="9506609" cy="11134153"/>
            <a:chOff x="0" y="0"/>
            <a:chExt cx="2503798" cy="293245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03798" cy="2932452"/>
            </a:xfrm>
            <a:custGeom>
              <a:avLst/>
              <a:gdLst/>
              <a:ahLst/>
              <a:cxnLst/>
              <a:rect r="r" b="b" t="t" l="l"/>
              <a:pathLst>
                <a:path h="2932452" w="2503798">
                  <a:moveTo>
                    <a:pt x="0" y="0"/>
                  </a:moveTo>
                  <a:lnTo>
                    <a:pt x="2503798" y="0"/>
                  </a:lnTo>
                  <a:lnTo>
                    <a:pt x="2503798" y="2932452"/>
                  </a:lnTo>
                  <a:lnTo>
                    <a:pt x="0" y="2932452"/>
                  </a:lnTo>
                  <a:close/>
                </a:path>
              </a:pathLst>
            </a:custGeom>
            <a:solidFill>
              <a:srgbClr val="613424">
                <a:alpha val="89804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2503798" cy="29705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028700" y="3883190"/>
            <a:ext cx="7020754" cy="24539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18"/>
              </a:lnSpc>
            </a:pPr>
            <a:r>
              <a:rPr lang="en-US" sz="3512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How do you think animals choose their sounds? Are some calls learned, or do they develop them instinctively?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6318" r="0" b="-79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362609" y="2755510"/>
            <a:ext cx="19034342" cy="5451932"/>
            <a:chOff x="0" y="0"/>
            <a:chExt cx="5013160" cy="14359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013160" cy="1435900"/>
            </a:xfrm>
            <a:custGeom>
              <a:avLst/>
              <a:gdLst/>
              <a:ahLst/>
              <a:cxnLst/>
              <a:rect r="r" b="b" t="t" l="l"/>
              <a:pathLst>
                <a:path h="1435900" w="5013160">
                  <a:moveTo>
                    <a:pt x="0" y="0"/>
                  </a:moveTo>
                  <a:lnTo>
                    <a:pt x="5013160" y="0"/>
                  </a:lnTo>
                  <a:lnTo>
                    <a:pt x="5013160" y="1435900"/>
                  </a:lnTo>
                  <a:lnTo>
                    <a:pt x="0" y="1435900"/>
                  </a:lnTo>
                  <a:close/>
                </a:path>
              </a:pathLst>
            </a:custGeom>
            <a:solidFill>
              <a:srgbClr val="613424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5013160" cy="14740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8073387" y="-1865256"/>
            <a:ext cx="14017511" cy="14017511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13424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8523963" y="-1414680"/>
            <a:ext cx="13116359" cy="13116359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98160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8922859" y="-1015759"/>
            <a:ext cx="12318567" cy="12318517"/>
            <a:chOff x="0" y="0"/>
            <a:chExt cx="6350000" cy="634997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52449" t="-46810" r="-52879" b="0"/>
              </a:stretch>
            </a:blip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6646066" y="5143500"/>
            <a:ext cx="1739306" cy="2507107"/>
          </a:xfrm>
          <a:custGeom>
            <a:avLst/>
            <a:gdLst/>
            <a:ahLst/>
            <a:cxnLst/>
            <a:rect r="r" b="b" t="t" l="l"/>
            <a:pathLst>
              <a:path h="2507107" w="1739306">
                <a:moveTo>
                  <a:pt x="0" y="0"/>
                </a:moveTo>
                <a:lnTo>
                  <a:pt x="1739305" y="0"/>
                </a:lnTo>
                <a:lnTo>
                  <a:pt x="1739305" y="2507107"/>
                </a:lnTo>
                <a:lnTo>
                  <a:pt x="0" y="25071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028700" y="3569520"/>
            <a:ext cx="6731189" cy="40810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547"/>
              </a:lnSpc>
            </a:pPr>
            <a:r>
              <a:rPr lang="en-US" sz="15547">
                <a:solidFill>
                  <a:srgbClr val="FFFFFF"/>
                </a:solidFill>
                <a:latin typeface="Bobby Jones"/>
                <a:ea typeface="Bobby Jones"/>
                <a:cs typeface="Bobby Jones"/>
                <a:sym typeface="Bobby Jones"/>
              </a:rPr>
              <a:t>THANK</a:t>
            </a:r>
          </a:p>
          <a:p>
            <a:pPr algn="ctr">
              <a:lnSpc>
                <a:spcPts val="15547"/>
              </a:lnSpc>
            </a:pPr>
            <a:r>
              <a:rPr lang="en-US" sz="15547">
                <a:solidFill>
                  <a:srgbClr val="FFFFFF"/>
                </a:solidFill>
                <a:latin typeface="Bobby Jones"/>
                <a:ea typeface="Bobby Jones"/>
                <a:cs typeface="Bobby Jones"/>
                <a:sym typeface="Bobby Jones"/>
              </a:rPr>
              <a:t>YOU!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841" t="0" r="-14841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362609" y="-244027"/>
            <a:ext cx="9506609" cy="11134153"/>
            <a:chOff x="0" y="0"/>
            <a:chExt cx="2503798" cy="293245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03798" cy="2932452"/>
            </a:xfrm>
            <a:custGeom>
              <a:avLst/>
              <a:gdLst/>
              <a:ahLst/>
              <a:cxnLst/>
              <a:rect r="r" b="b" t="t" l="l"/>
              <a:pathLst>
                <a:path h="2932452" w="2503798">
                  <a:moveTo>
                    <a:pt x="0" y="0"/>
                  </a:moveTo>
                  <a:lnTo>
                    <a:pt x="2503798" y="0"/>
                  </a:lnTo>
                  <a:lnTo>
                    <a:pt x="2503798" y="2932452"/>
                  </a:lnTo>
                  <a:lnTo>
                    <a:pt x="0" y="2932452"/>
                  </a:lnTo>
                  <a:close/>
                </a:path>
              </a:pathLst>
            </a:custGeom>
            <a:solidFill>
              <a:srgbClr val="613424">
                <a:alpha val="89804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2503798" cy="29705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028700" y="3730003"/>
            <a:ext cx="7020754" cy="3088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78"/>
              </a:lnSpc>
            </a:pPr>
            <a:r>
              <a:rPr lang="en-US" sz="4412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How do you think different animals use sounds to communicate with each other?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1668461"/>
            <a:ext cx="7020754" cy="19106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438"/>
              </a:lnSpc>
              <a:spcBef>
                <a:spcPct val="0"/>
              </a:spcBef>
            </a:pPr>
            <a:r>
              <a:rPr lang="en-US" sz="11027">
                <a:solidFill>
                  <a:srgbClr val="FFFFFF"/>
                </a:solidFill>
                <a:latin typeface="Bobby Jones"/>
                <a:ea typeface="Bobby Jones"/>
                <a:cs typeface="Bobby Jones"/>
                <a:sym typeface="Bobby Jones"/>
              </a:rPr>
              <a:t>WARM UP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>
  <p:cSld>
    <p:bg>
      <p:bgPr>
        <a:solidFill>
          <a:srgbClr val="61342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37499" y="255034"/>
            <a:ext cx="17613001" cy="9776932"/>
            <a:chOff x="0" y="0"/>
            <a:chExt cx="4638815" cy="257499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638815" cy="2574995"/>
            </a:xfrm>
            <a:custGeom>
              <a:avLst/>
              <a:gdLst/>
              <a:ahLst/>
              <a:cxnLst/>
              <a:rect r="r" b="b" t="t" l="l"/>
              <a:pathLst>
                <a:path h="2574995" w="4638815">
                  <a:moveTo>
                    <a:pt x="0" y="0"/>
                  </a:moveTo>
                  <a:lnTo>
                    <a:pt x="4638815" y="0"/>
                  </a:lnTo>
                  <a:lnTo>
                    <a:pt x="4638815" y="2574995"/>
                  </a:lnTo>
                  <a:lnTo>
                    <a:pt x="0" y="257499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638815" cy="26130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2482066" y="2661357"/>
            <a:ext cx="13323868" cy="10899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98"/>
              </a:lnSpc>
            </a:pPr>
            <a:r>
              <a:rPr lang="en-US" sz="3212">
                <a:solidFill>
                  <a:srgbClr val="613424"/>
                </a:solidFill>
                <a:latin typeface="Livvic"/>
                <a:ea typeface="Livvic"/>
                <a:cs typeface="Livvic"/>
                <a:sym typeface="Livvic"/>
              </a:rPr>
              <a:t>Read the information. The words and phrases in bold appear in the video. Match </a:t>
            </a:r>
            <a:r>
              <a:rPr lang="en-US" sz="3212">
                <a:solidFill>
                  <a:srgbClr val="613424"/>
                </a:solidFill>
                <a:latin typeface="Livvic"/>
                <a:ea typeface="Livvic"/>
                <a:cs typeface="Livvic"/>
                <a:sym typeface="Livvic"/>
              </a:rPr>
              <a:t>each word with its definition.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1209675"/>
            <a:ext cx="16230600" cy="14993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27"/>
              </a:lnSpc>
            </a:pPr>
            <a:r>
              <a:rPr lang="en-US" sz="11027">
                <a:solidFill>
                  <a:srgbClr val="613424"/>
                </a:solidFill>
                <a:latin typeface="Bobby Jones"/>
                <a:ea typeface="Bobby Jones"/>
                <a:cs typeface="Bobby Jones"/>
                <a:sym typeface="Bobby Jones"/>
              </a:rPr>
              <a:t>PREVIEWING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934564" y="4074462"/>
            <a:ext cx="12418872" cy="25012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613424"/>
                </a:solidFill>
                <a:latin typeface="Livvic"/>
                <a:ea typeface="Livvic"/>
                <a:cs typeface="Livvic"/>
                <a:sym typeface="Livvic"/>
              </a:rPr>
              <a:t>The lion is known for its power and strength, as well as its famously fierce roar. In fact, a lion’s roar can be as loud as 114 decibels—about as loud as </a:t>
            </a:r>
            <a:r>
              <a:rPr lang="en-US" b="true" sz="2400">
                <a:solidFill>
                  <a:srgbClr val="613424"/>
                </a:solidFill>
                <a:latin typeface="Livvic Bold"/>
                <a:ea typeface="Livvic Bold"/>
                <a:cs typeface="Livvic Bold"/>
                <a:sym typeface="Livvic Bold"/>
              </a:rPr>
              <a:t>thunder</a:t>
            </a:r>
            <a:r>
              <a:rPr lang="en-US" sz="2400">
                <a:solidFill>
                  <a:srgbClr val="613424"/>
                </a:solidFill>
                <a:latin typeface="Livvic"/>
                <a:ea typeface="Livvic"/>
                <a:cs typeface="Livvic"/>
                <a:sym typeface="Livvic"/>
              </a:rPr>
              <a:t>. These sounds are made by both lions and lionesses, though lionesses do not roar as often, or as loudly. 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613424"/>
                </a:solidFill>
                <a:latin typeface="Livvic"/>
                <a:ea typeface="Livvic"/>
                <a:cs typeface="Livvic"/>
                <a:sym typeface="Livvic"/>
              </a:rPr>
              <a:t>Male lions—especially the </a:t>
            </a:r>
            <a:r>
              <a:rPr lang="en-US" b="true" sz="2400">
                <a:solidFill>
                  <a:srgbClr val="613424"/>
                </a:solidFill>
                <a:latin typeface="Livvic Bold"/>
                <a:ea typeface="Livvic Bold"/>
                <a:cs typeface="Livvic Bold"/>
                <a:sym typeface="Livvic Bold"/>
              </a:rPr>
              <a:t>dominant</a:t>
            </a:r>
            <a:r>
              <a:rPr lang="en-US" sz="2400">
                <a:solidFill>
                  <a:srgbClr val="613424"/>
                </a:solidFill>
                <a:latin typeface="Livvic"/>
                <a:ea typeface="Livvic"/>
                <a:cs typeface="Livvic"/>
                <a:sym typeface="Livvic"/>
              </a:rPr>
              <a:t> lion in the pride (the lion family group)—roar to warn others to leave their </a:t>
            </a:r>
            <a:r>
              <a:rPr lang="en-US" b="true" sz="2400">
                <a:solidFill>
                  <a:srgbClr val="613424"/>
                </a:solidFill>
                <a:latin typeface="Livvic Bold"/>
                <a:ea typeface="Livvic Bold"/>
                <a:cs typeface="Livvic Bold"/>
                <a:sym typeface="Livvic Bold"/>
              </a:rPr>
              <a:t>territory</a:t>
            </a:r>
            <a:r>
              <a:rPr lang="en-US" sz="2400">
                <a:solidFill>
                  <a:srgbClr val="613424"/>
                </a:solidFill>
                <a:latin typeface="Livvic"/>
                <a:ea typeface="Livvic"/>
                <a:cs typeface="Livvic"/>
                <a:sym typeface="Livvic"/>
              </a:rPr>
              <a:t>. They also roar to communicate their location to their family; this is called social roaring.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185798" y="7043167"/>
            <a:ext cx="12620136" cy="1775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2400">
                <a:solidFill>
                  <a:srgbClr val="613424"/>
                </a:solidFill>
                <a:latin typeface="Livvic"/>
                <a:ea typeface="Livvic"/>
                <a:cs typeface="Livvic"/>
                <a:sym typeface="Livvic"/>
              </a:rPr>
              <a:t>1. thunder •                                 • a. the loud sound you hear after lightning</a:t>
            </a:r>
          </a:p>
          <a:p>
            <a:pPr algn="l">
              <a:lnSpc>
                <a:spcPts val="4800"/>
              </a:lnSpc>
            </a:pPr>
            <a:r>
              <a:rPr lang="en-US" sz="2400">
                <a:solidFill>
                  <a:srgbClr val="613424"/>
                </a:solidFill>
                <a:latin typeface="Livvic"/>
                <a:ea typeface="Livvic"/>
                <a:cs typeface="Livvic"/>
                <a:sym typeface="Livvic"/>
              </a:rPr>
              <a:t>2. dominant •                             • b. an area of land belonging to a particular person or group</a:t>
            </a:r>
          </a:p>
          <a:p>
            <a:pPr algn="l">
              <a:lnSpc>
                <a:spcPts val="4800"/>
              </a:lnSpc>
            </a:pPr>
            <a:r>
              <a:rPr lang="en-US" sz="2400">
                <a:solidFill>
                  <a:srgbClr val="613424"/>
                </a:solidFill>
                <a:latin typeface="Livvic"/>
                <a:ea typeface="Livvic"/>
                <a:cs typeface="Livvic"/>
                <a:sym typeface="Livvic"/>
              </a:rPr>
              <a:t>3. territory •                                • c. more important or powerful than most or all others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470" t="0" r="-802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362609" y="-244027"/>
            <a:ext cx="9506609" cy="11134153"/>
            <a:chOff x="0" y="0"/>
            <a:chExt cx="2503798" cy="293245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03798" cy="2932452"/>
            </a:xfrm>
            <a:custGeom>
              <a:avLst/>
              <a:gdLst/>
              <a:ahLst/>
              <a:cxnLst/>
              <a:rect r="r" b="b" t="t" l="l"/>
              <a:pathLst>
                <a:path h="2932452" w="2503798">
                  <a:moveTo>
                    <a:pt x="0" y="0"/>
                  </a:moveTo>
                  <a:lnTo>
                    <a:pt x="2503798" y="0"/>
                  </a:lnTo>
                  <a:lnTo>
                    <a:pt x="2503798" y="2932452"/>
                  </a:lnTo>
                  <a:lnTo>
                    <a:pt x="0" y="2932452"/>
                  </a:lnTo>
                  <a:close/>
                </a:path>
              </a:pathLst>
            </a:custGeom>
            <a:solidFill>
              <a:srgbClr val="613424">
                <a:alpha val="89804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2503798" cy="29705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880318" y="3868749"/>
            <a:ext cx="7020754" cy="53895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38"/>
              </a:lnSpc>
            </a:pPr>
            <a:r>
              <a:rPr lang="en-US" sz="3812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1. Which is bigger, a lion or a tiger?</a:t>
            </a:r>
          </a:p>
          <a:p>
            <a:pPr algn="l">
              <a:lnSpc>
                <a:spcPts val="5338"/>
              </a:lnSpc>
            </a:pPr>
            <a:r>
              <a:rPr lang="en-US" sz="3812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2. What is the name given to a group of lions?</a:t>
            </a:r>
          </a:p>
          <a:p>
            <a:pPr algn="l">
              <a:lnSpc>
                <a:spcPts val="5338"/>
              </a:lnSpc>
            </a:pPr>
            <a:r>
              <a:rPr lang="en-US" sz="3812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3. Which usually hunts for food—the male or the female lion?</a:t>
            </a:r>
          </a:p>
          <a:p>
            <a:pPr algn="l">
              <a:lnSpc>
                <a:spcPts val="5338"/>
              </a:lnSpc>
            </a:pPr>
            <a:r>
              <a:rPr lang="en-US" sz="3812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4. In which two continents do lions live today?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13371" y="1137830"/>
            <a:ext cx="8451411" cy="2516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FFFFFF"/>
                </a:solidFill>
                <a:latin typeface="Bobby Jones"/>
                <a:ea typeface="Bobby Jones"/>
                <a:cs typeface="Bobby Jones"/>
                <a:sym typeface="Bobby Jones"/>
              </a:rPr>
              <a:t>WHAT DO YOU KNOW ABOUT LIONS? DISCUSS THE QUESTIONS BELOW WITH A PARTNER.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0372" r="-20687" b="-12575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362609" y="-244027"/>
            <a:ext cx="9506609" cy="11134153"/>
            <a:chOff x="0" y="0"/>
            <a:chExt cx="2503798" cy="293245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03798" cy="2932452"/>
            </a:xfrm>
            <a:custGeom>
              <a:avLst/>
              <a:gdLst/>
              <a:ahLst/>
              <a:cxnLst/>
              <a:rect r="r" b="b" t="t" l="l"/>
              <a:pathLst>
                <a:path h="2932452" w="2503798">
                  <a:moveTo>
                    <a:pt x="0" y="0"/>
                  </a:moveTo>
                  <a:lnTo>
                    <a:pt x="2503798" y="0"/>
                  </a:lnTo>
                  <a:lnTo>
                    <a:pt x="2503798" y="2932452"/>
                  </a:lnTo>
                  <a:lnTo>
                    <a:pt x="0" y="2932452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2503798" cy="29705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294446" y="3681249"/>
            <a:ext cx="7020754" cy="40401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38"/>
              </a:lnSpc>
            </a:pPr>
            <a:r>
              <a:rPr lang="en-US" sz="3312">
                <a:solidFill>
                  <a:srgbClr val="613424"/>
                </a:solidFill>
                <a:latin typeface="Livvic"/>
                <a:ea typeface="Livvic"/>
                <a:cs typeface="Livvic"/>
                <a:sym typeface="Livvic"/>
              </a:rPr>
              <a:t>1. Which is bigger, a lion or a tiger?</a:t>
            </a:r>
          </a:p>
          <a:p>
            <a:pPr algn="l">
              <a:lnSpc>
                <a:spcPts val="4638"/>
              </a:lnSpc>
            </a:pPr>
            <a:r>
              <a:rPr lang="en-US" sz="3312">
                <a:solidFill>
                  <a:srgbClr val="613424"/>
                </a:solidFill>
                <a:latin typeface="Livvic"/>
                <a:ea typeface="Livvic"/>
                <a:cs typeface="Livvic"/>
                <a:sym typeface="Livvic"/>
              </a:rPr>
              <a:t>2. What is the name given to a group of lions?</a:t>
            </a:r>
          </a:p>
          <a:p>
            <a:pPr algn="l">
              <a:lnSpc>
                <a:spcPts val="4638"/>
              </a:lnSpc>
            </a:pPr>
            <a:r>
              <a:rPr lang="en-US" sz="3312">
                <a:solidFill>
                  <a:srgbClr val="613424"/>
                </a:solidFill>
                <a:latin typeface="Livvic"/>
                <a:ea typeface="Livvic"/>
                <a:cs typeface="Livvic"/>
                <a:sym typeface="Livvic"/>
              </a:rPr>
              <a:t>3. Which usually hunts for food—the male or the female lion?</a:t>
            </a:r>
          </a:p>
          <a:p>
            <a:pPr algn="l">
              <a:lnSpc>
                <a:spcPts val="4638"/>
              </a:lnSpc>
            </a:pPr>
            <a:r>
              <a:rPr lang="en-US" sz="3312">
                <a:solidFill>
                  <a:srgbClr val="613424"/>
                </a:solidFill>
                <a:latin typeface="Livvic"/>
                <a:ea typeface="Livvic"/>
                <a:cs typeface="Livvic"/>
                <a:sym typeface="Livvic"/>
              </a:rPr>
              <a:t>4. In which two continents do lions live today?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94446" y="1614020"/>
            <a:ext cx="7020754" cy="1255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>
                <a:solidFill>
                  <a:srgbClr val="613424"/>
                </a:solidFill>
                <a:latin typeface="Bobby Jones"/>
                <a:ea typeface="Bobby Jones"/>
                <a:cs typeface="Bobby Jones"/>
                <a:sym typeface="Bobby Jones"/>
              </a:rPr>
              <a:t>WATCH THE VIDEO. CHECK YOUR IDEAS IN PREVIEWING.</a:t>
            </a:r>
          </a:p>
        </p:txBody>
      </p:sp>
      <p:pic>
        <p:nvPicPr>
          <p:cNvPr name="Picture 8" id="8"/>
          <p:cNvPicPr>
            <a:picLocks noChangeAspect="true"/>
          </p:cNvPicPr>
          <p:nvPr>
            <a:videoFile r:link="rId5"/>
          </p:nvPr>
        </p:nvPicPr>
        <p:blipFill>
          <a:blip r:embed="rId4"/>
          <a:stretch>
            <a:fillRect/>
          </a:stretch>
        </p:blipFill>
        <p:spPr>
          <a:xfrm rot="0">
            <a:off x="7315200" y="1208250"/>
            <a:ext cx="109728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7000" r="0" b="-699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362609" y="-244027"/>
            <a:ext cx="9506609" cy="11134153"/>
            <a:chOff x="0" y="0"/>
            <a:chExt cx="2503798" cy="293245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03798" cy="2932452"/>
            </a:xfrm>
            <a:custGeom>
              <a:avLst/>
              <a:gdLst/>
              <a:ahLst/>
              <a:cxnLst/>
              <a:rect r="r" b="b" t="t" l="l"/>
              <a:pathLst>
                <a:path h="2932452" w="2503798">
                  <a:moveTo>
                    <a:pt x="0" y="0"/>
                  </a:moveTo>
                  <a:lnTo>
                    <a:pt x="2503798" y="0"/>
                  </a:lnTo>
                  <a:lnTo>
                    <a:pt x="2503798" y="2932452"/>
                  </a:lnTo>
                  <a:lnTo>
                    <a:pt x="0" y="2932452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2503798" cy="29705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302017" y="3133602"/>
            <a:ext cx="7020754" cy="57832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638"/>
              </a:lnSpc>
            </a:pPr>
            <a:r>
              <a:rPr lang="en-US" sz="3312">
                <a:solidFill>
                  <a:srgbClr val="613424"/>
                </a:solidFill>
                <a:latin typeface="Livvic"/>
                <a:ea typeface="Livvic"/>
                <a:cs typeface="Livvic"/>
                <a:sym typeface="Livvic"/>
              </a:rPr>
              <a:t>1. Lions are able to roar </a:t>
            </a:r>
            <a:r>
              <a:rPr lang="en-US" b="true" sz="3312" i="true">
                <a:solidFill>
                  <a:srgbClr val="613424"/>
                </a:solidFill>
                <a:latin typeface="Livvic Bold Italics"/>
                <a:ea typeface="Livvic Bold Italics"/>
                <a:cs typeface="Livvic Bold Italics"/>
                <a:sym typeface="Livvic Bold Italics"/>
              </a:rPr>
              <a:t>as soon as they are born / when they are one year old</a:t>
            </a:r>
            <a:r>
              <a:rPr lang="en-US" sz="3312">
                <a:solidFill>
                  <a:srgbClr val="613424"/>
                </a:solidFill>
                <a:latin typeface="Livvic"/>
                <a:ea typeface="Livvic"/>
                <a:cs typeface="Livvic"/>
                <a:sym typeface="Livvic"/>
              </a:rPr>
              <a:t>.</a:t>
            </a:r>
          </a:p>
          <a:p>
            <a:pPr algn="just">
              <a:lnSpc>
                <a:spcPts val="4638"/>
              </a:lnSpc>
            </a:pPr>
            <a:r>
              <a:rPr lang="en-US" sz="3312">
                <a:solidFill>
                  <a:srgbClr val="613424"/>
                </a:solidFill>
                <a:latin typeface="Livvic"/>
                <a:ea typeface="Livvic"/>
                <a:cs typeface="Livvic"/>
                <a:sym typeface="Livvic"/>
              </a:rPr>
              <a:t>2. There are usually more adult </a:t>
            </a:r>
            <a:r>
              <a:rPr lang="en-US" b="true" sz="3312" i="true">
                <a:solidFill>
                  <a:srgbClr val="613424"/>
                </a:solidFill>
                <a:latin typeface="Livvic Bold Italics"/>
                <a:ea typeface="Livvic Bold Italics"/>
                <a:cs typeface="Livvic Bold Italics"/>
                <a:sym typeface="Livvic Bold Italics"/>
              </a:rPr>
              <a:t>males / females</a:t>
            </a:r>
            <a:r>
              <a:rPr lang="en-US" sz="3312">
                <a:solidFill>
                  <a:srgbClr val="613424"/>
                </a:solidFill>
                <a:latin typeface="Livvic"/>
                <a:ea typeface="Livvic"/>
                <a:cs typeface="Livvic"/>
                <a:sym typeface="Livvic"/>
              </a:rPr>
              <a:t> in a pride of lions.</a:t>
            </a:r>
          </a:p>
          <a:p>
            <a:pPr algn="just">
              <a:lnSpc>
                <a:spcPts val="4638"/>
              </a:lnSpc>
            </a:pPr>
            <a:r>
              <a:rPr lang="en-US" sz="3312">
                <a:solidFill>
                  <a:srgbClr val="613424"/>
                </a:solidFill>
                <a:latin typeface="Livvic"/>
                <a:ea typeface="Livvic"/>
                <a:cs typeface="Livvic"/>
                <a:sym typeface="Livvic"/>
              </a:rPr>
              <a:t>3. American lions and cave lions became extinct around </a:t>
            </a:r>
            <a:r>
              <a:rPr lang="en-US" b="true" sz="3312" i="true">
                <a:solidFill>
                  <a:srgbClr val="613424"/>
                </a:solidFill>
                <a:latin typeface="Livvic Bold Italics"/>
                <a:ea typeface="Livvic Bold Italics"/>
                <a:cs typeface="Livvic Bold Italics"/>
                <a:sym typeface="Livvic Bold Italics"/>
              </a:rPr>
              <a:t>1,000 / 10,000</a:t>
            </a:r>
            <a:r>
              <a:rPr lang="en-US" sz="3312">
                <a:solidFill>
                  <a:srgbClr val="613424"/>
                </a:solidFill>
                <a:latin typeface="Livvic"/>
                <a:ea typeface="Livvic"/>
                <a:cs typeface="Livvic"/>
                <a:sym typeface="Livvic"/>
              </a:rPr>
              <a:t> years ago.</a:t>
            </a:r>
          </a:p>
          <a:p>
            <a:pPr algn="just" marL="0" indent="0" lvl="1">
              <a:lnSpc>
                <a:spcPts val="4638"/>
              </a:lnSpc>
              <a:spcBef>
                <a:spcPct val="0"/>
              </a:spcBef>
            </a:pPr>
            <a:r>
              <a:rPr lang="en-US" sz="3312">
                <a:solidFill>
                  <a:srgbClr val="613424"/>
                </a:solidFill>
                <a:latin typeface="Livvic"/>
                <a:ea typeface="Livvic"/>
                <a:cs typeface="Livvic"/>
                <a:sym typeface="Livvic"/>
              </a:rPr>
              <a:t>4. </a:t>
            </a:r>
            <a:r>
              <a:rPr lang="en-US" b="true" sz="3312" i="true">
                <a:solidFill>
                  <a:srgbClr val="613424"/>
                </a:solidFill>
                <a:latin typeface="Livvic Bold Italics"/>
                <a:ea typeface="Livvic Bold Italics"/>
                <a:cs typeface="Livvic Bold Italics"/>
                <a:sym typeface="Livvic Bold Italics"/>
              </a:rPr>
              <a:t>African / Asiatic</a:t>
            </a:r>
            <a:r>
              <a:rPr lang="en-US" sz="3312">
                <a:solidFill>
                  <a:srgbClr val="613424"/>
                </a:solidFill>
                <a:latin typeface="Livvic"/>
                <a:ea typeface="Livvic"/>
                <a:cs typeface="Livvic"/>
                <a:sym typeface="Livvic"/>
              </a:rPr>
              <a:t> lions are the most endangered lion species today.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02017" y="1400930"/>
            <a:ext cx="7020754" cy="15426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97"/>
              </a:lnSpc>
            </a:pPr>
            <a:r>
              <a:rPr lang="en-US" sz="3997">
                <a:solidFill>
                  <a:srgbClr val="613424"/>
                </a:solidFill>
                <a:latin typeface="Bobby Jones"/>
                <a:ea typeface="Bobby Jones"/>
                <a:cs typeface="Bobby Jones"/>
                <a:sym typeface="Bobby Jones"/>
              </a:rPr>
              <a:t>WATCH THE VIDEO AGAIN. COMPLETE THE SENTENCES BY CIRCLING THE CORRECT OPTIONS.</a:t>
            </a:r>
          </a:p>
        </p:txBody>
      </p:sp>
      <p:pic>
        <p:nvPicPr>
          <p:cNvPr name="Picture 8" id="8"/>
          <p:cNvPicPr>
            <a:picLocks noChangeAspect="true"/>
          </p:cNvPicPr>
          <p:nvPr>
            <a:videoFile r:link="rId5"/>
          </p:nvPr>
        </p:nvPicPr>
        <p:blipFill>
          <a:blip r:embed="rId4"/>
          <a:stretch>
            <a:fillRect/>
          </a:stretch>
        </p:blipFill>
        <p:spPr>
          <a:xfrm rot="0">
            <a:off x="7700306" y="1589731"/>
            <a:ext cx="10587694" cy="794077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362609" y="2755510"/>
            <a:ext cx="19034342" cy="5451932"/>
            <a:chOff x="0" y="0"/>
            <a:chExt cx="5013160" cy="14359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13160" cy="1435900"/>
            </a:xfrm>
            <a:custGeom>
              <a:avLst/>
              <a:gdLst/>
              <a:ahLst/>
              <a:cxnLst/>
              <a:rect r="r" b="b" t="t" l="l"/>
              <a:pathLst>
                <a:path h="1435900" w="5013160">
                  <a:moveTo>
                    <a:pt x="0" y="0"/>
                  </a:moveTo>
                  <a:lnTo>
                    <a:pt x="5013160" y="0"/>
                  </a:lnTo>
                  <a:lnTo>
                    <a:pt x="5013160" y="1435900"/>
                  </a:lnTo>
                  <a:lnTo>
                    <a:pt x="0" y="1435900"/>
                  </a:lnTo>
                  <a:close/>
                </a:path>
              </a:pathLst>
            </a:custGeom>
            <a:solidFill>
              <a:srgbClr val="61342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013160" cy="14740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8073387" y="-1865256"/>
            <a:ext cx="14017511" cy="14017511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13424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8523963" y="-1414680"/>
            <a:ext cx="13116359" cy="13116359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98160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8922859" y="-1015759"/>
            <a:ext cx="12318567" cy="12318517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5046" t="0" r="-25046" b="0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1028700" y="4478035"/>
            <a:ext cx="6731189" cy="1511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148"/>
              </a:lnSpc>
            </a:pPr>
            <a:r>
              <a:rPr lang="en-US" sz="11148">
                <a:solidFill>
                  <a:srgbClr val="FFFFFF"/>
                </a:solidFill>
                <a:latin typeface="Bobby Jones"/>
                <a:ea typeface="Bobby Jones"/>
                <a:cs typeface="Bobby Jones"/>
                <a:sym typeface="Bobby Jones"/>
              </a:rPr>
              <a:t>Discussion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1428" t="-38205" r="0" b="-1036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362609" y="-244027"/>
            <a:ext cx="9506609" cy="11134153"/>
            <a:chOff x="0" y="0"/>
            <a:chExt cx="2503798" cy="293245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03798" cy="2932452"/>
            </a:xfrm>
            <a:custGeom>
              <a:avLst/>
              <a:gdLst/>
              <a:ahLst/>
              <a:cxnLst/>
              <a:rect r="r" b="b" t="t" l="l"/>
              <a:pathLst>
                <a:path h="2932452" w="2503798">
                  <a:moveTo>
                    <a:pt x="0" y="0"/>
                  </a:moveTo>
                  <a:lnTo>
                    <a:pt x="2503798" y="0"/>
                  </a:lnTo>
                  <a:lnTo>
                    <a:pt x="2503798" y="2932452"/>
                  </a:lnTo>
                  <a:lnTo>
                    <a:pt x="0" y="2932452"/>
                  </a:lnTo>
                  <a:close/>
                </a:path>
              </a:pathLst>
            </a:custGeom>
            <a:solidFill>
              <a:srgbClr val="613424">
                <a:alpha val="89804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2503798" cy="29705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028700" y="4700300"/>
            <a:ext cx="7020754" cy="17160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4638"/>
              </a:lnSpc>
              <a:spcBef>
                <a:spcPct val="0"/>
              </a:spcBef>
            </a:pPr>
            <a:r>
              <a:rPr lang="en-US" sz="3312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In what ways do you think animal calls, like roaring or chirping, are important for their survival?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2325" t="0" r="-2325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362609" y="-244027"/>
            <a:ext cx="9506609" cy="11134153"/>
            <a:chOff x="0" y="0"/>
            <a:chExt cx="2503798" cy="293245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03798" cy="2932452"/>
            </a:xfrm>
            <a:custGeom>
              <a:avLst/>
              <a:gdLst/>
              <a:ahLst/>
              <a:cxnLst/>
              <a:rect r="r" b="b" t="t" l="l"/>
              <a:pathLst>
                <a:path h="2932452" w="2503798">
                  <a:moveTo>
                    <a:pt x="0" y="0"/>
                  </a:moveTo>
                  <a:lnTo>
                    <a:pt x="2503798" y="0"/>
                  </a:lnTo>
                  <a:lnTo>
                    <a:pt x="2503798" y="2932452"/>
                  </a:lnTo>
                  <a:lnTo>
                    <a:pt x="0" y="2932452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2503798" cy="29705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028700" y="4444586"/>
            <a:ext cx="7020754" cy="17160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38"/>
              </a:lnSpc>
            </a:pPr>
            <a:r>
              <a:rPr lang="en-US" sz="3312">
                <a:solidFill>
                  <a:srgbClr val="613424"/>
                </a:solidFill>
                <a:latin typeface="Livvic"/>
                <a:ea typeface="Livvic"/>
                <a:cs typeface="Livvic"/>
                <a:sym typeface="Livvic"/>
              </a:rPr>
              <a:t>Do you think all animals communicate in the same way? Why or why not?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DAGWviYrVsI</dc:identifier>
  <dcterms:modified xsi:type="dcterms:W3CDTF">2011-08-01T06:04:30Z</dcterms:modified>
  <cp:revision>1</cp:revision>
  <dc:title>Call of the Wild</dc:title>
</cp:coreProperties>
</file>